
<file path=[Content_Types].xml><?xml version="1.0" encoding="utf-8"?>
<Types xmlns="http://schemas.openxmlformats.org/package/2006/content-types">
  <Default Extension="png" ContentType="image/png"/>
  <Default Extension="jpeg" ContentType="image/jpeg"/>
  <Default Extension="mov" ContentType="vide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5"/>
    <p:sldMasterId id="2147483802" r:id="rId6"/>
  </p:sldMasterIdLst>
  <p:notesMasterIdLst>
    <p:notesMasterId r:id="rId11"/>
  </p:notesMasterIdLst>
  <p:sldIdLst>
    <p:sldId id="264" r:id="rId7"/>
    <p:sldId id="262" r:id="rId8"/>
    <p:sldId id="263" r:id="rId9"/>
    <p:sldId id="265" r:id="rId10"/>
  </p:sldIdLst>
  <p:sldSz cx="6858000" cy="51435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FA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674" y="-90"/>
      </p:cViewPr>
      <p:guideLst>
        <p:guide orient="horz" pos="1620"/>
        <p:guide pos="216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tableStyles" Target="tableStyles.xml"/><Relationship Id="rId10" Type="http://schemas.openxmlformats.org/officeDocument/2006/relationships/slide" Target="slides/slide4.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0D9547F4-9C5D-47F8-A4CD-BDAF8FF56DAF}" type="datetimeFigureOut">
              <a:rPr lang="en-US" smtClean="0"/>
              <a:t>7/28/2015</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F776E63B-8B86-4917-B7BD-3C40B86088BE}" type="slidenum">
              <a:rPr lang="en-US" smtClean="0"/>
              <a:t>‹#›</a:t>
            </a:fld>
            <a:endParaRPr lang="en-US" dirty="0"/>
          </a:p>
        </p:txBody>
      </p:sp>
    </p:spTree>
    <p:extLst>
      <p:ext uri="{BB962C8B-B14F-4D97-AF65-F5344CB8AC3E}">
        <p14:creationId xmlns:p14="http://schemas.microsoft.com/office/powerpoint/2010/main" val="1988167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028701"/>
            <a:ext cx="5886450" cy="1445419"/>
          </a:xfrm>
        </p:spPr>
        <p:txBody>
          <a:bodyPr anchor="b">
            <a:noAutofit/>
          </a:bodyPr>
          <a:lstStyle>
            <a:lvl1pPr>
              <a:defRPr sz="33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14350" y="2628900"/>
            <a:ext cx="4800600" cy="1314450"/>
          </a:xfrm>
        </p:spPr>
        <p:txBody>
          <a:bodyPr>
            <a:normAutofit/>
          </a:bodyPr>
          <a:lstStyle>
            <a:lvl1pPr marL="0" indent="0" algn="l">
              <a:buNone/>
              <a:defRPr sz="1350">
                <a:solidFill>
                  <a:schemeClr val="accent3"/>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cxnSp>
        <p:nvCxnSpPr>
          <p:cNvPr id="8" name="Straight Connector 7"/>
          <p:cNvCxnSpPr/>
          <p:nvPr/>
        </p:nvCxnSpPr>
        <p:spPr>
          <a:xfrm>
            <a:off x="514350" y="2548891"/>
            <a:ext cx="588645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End Tag">
    <p:bg>
      <p:bgPr>
        <a:solidFill>
          <a:schemeClr val="tx1"/>
        </a:solidFill>
        <a:effectLst/>
      </p:bgPr>
    </p:bg>
    <p:spTree>
      <p:nvGrpSpPr>
        <p:cNvPr id="1" name=""/>
        <p:cNvGrpSpPr/>
        <p:nvPr/>
      </p:nvGrpSpPr>
      <p:grpSpPr>
        <a:xfrm>
          <a:off x="0" y="0"/>
          <a:ext cx="0" cy="0"/>
          <a:chOff x="0" y="0"/>
          <a:chExt cx="0" cy="0"/>
        </a:xfrm>
      </p:grpSpPr>
      <p:pic>
        <p:nvPicPr>
          <p:cNvPr id="4" name="2013_ENDTAG_LGPNATL__04_NATLBCAST_XXBR12013TH-1.mo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6858000" cy="5143500"/>
          </a:xfrm>
          <a:prstGeom prst="rect">
            <a:avLst/>
          </a:prstGeom>
        </p:spPr>
      </p:pic>
    </p:spTree>
    <p:extLst>
      <p:ext uri="{BB962C8B-B14F-4D97-AF65-F5344CB8AC3E}">
        <p14:creationId xmlns:p14="http://schemas.microsoft.com/office/powerpoint/2010/main" val="216512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fullScrn="1">
              <p:cMediaNode vol="80000">
                <p:cTn id="12" fill="remove" display="0">
                  <p:stCondLst>
                    <p:cond delay="indefinite"/>
                  </p:stCondLst>
                </p:cTn>
                <p:tgtEl>
                  <p:spTgt spid="4"/>
                </p:tgtEl>
              </p:cMediaNode>
            </p:video>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 End Tag">
    <p:bg>
      <p:bgPr>
        <a:solidFill>
          <a:schemeClr val="tx1"/>
        </a:solidFill>
        <a:effectLst/>
      </p:bgPr>
    </p:bg>
    <p:spTree>
      <p:nvGrpSpPr>
        <p:cNvPr id="1" name=""/>
        <p:cNvGrpSpPr/>
        <p:nvPr/>
      </p:nvGrpSpPr>
      <p:grpSpPr>
        <a:xfrm>
          <a:off x="0" y="0"/>
          <a:ext cx="0" cy="0"/>
          <a:chOff x="0" y="0"/>
          <a:chExt cx="0" cy="0"/>
        </a:xfrm>
      </p:grpSpPr>
      <p:pic>
        <p:nvPicPr>
          <p:cNvPr id="4" name="Final EndTag_Louder.mo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 y="0"/>
            <a:ext cx="6858001" cy="5143500"/>
          </a:xfrm>
          <a:prstGeom prst="rect">
            <a:avLst/>
          </a:prstGeom>
        </p:spPr>
      </p:pic>
    </p:spTree>
    <p:extLst>
      <p:ext uri="{BB962C8B-B14F-4D97-AF65-F5344CB8AC3E}">
        <p14:creationId xmlns:p14="http://schemas.microsoft.com/office/powerpoint/2010/main" val="398188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fullScrn="1">
              <p:cMediaNode vol="80000">
                <p:cTn id="12" fill="remove" display="0">
                  <p:stCondLst>
                    <p:cond delay="indefinite"/>
                  </p:stCondLst>
                </p:cTn>
                <p:tgtEl>
                  <p:spTgt spid="4"/>
                </p:tgtEl>
              </p:cMediaNode>
            </p:video>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chemeClr val="bg1"/>
            </a:gs>
            <a:gs pos="100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364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2900" y="1200150"/>
            <a:ext cx="6172200" cy="33147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4902F964-19A2-47AA-B9AD-BCCAD5D2D78E}" type="datetimeFigureOut">
              <a:rPr lang="en-US" smtClean="0"/>
              <a:pPr/>
              <a:t>7/28/2015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2E34AEC7-558D-49F6-934B-D054560794C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1047750"/>
            <a:ext cx="5829300" cy="1650206"/>
          </a:xfrm>
        </p:spPr>
        <p:txBody>
          <a:bodyPr anchor="b">
            <a:normAutofit/>
          </a:bodyPr>
          <a:lstStyle>
            <a:lvl1pPr algn="l">
              <a:defRPr sz="3600" b="0" cap="all">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41735" y="2746249"/>
            <a:ext cx="5829300" cy="1044702"/>
          </a:xfrm>
        </p:spPr>
        <p:txBody>
          <a:bodyPr anchor="t">
            <a:normAutofit/>
          </a:bodyPr>
          <a:lstStyle>
            <a:lvl1pPr marL="0" indent="0">
              <a:buNone/>
              <a:defRPr sz="1500">
                <a:solidFill>
                  <a:schemeClr val="accent3"/>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02F964-19A2-47AA-B9AD-BCCAD5D2D78E}" type="datetimeFigureOut">
              <a:rPr lang="en-US" smtClean="0"/>
              <a:t>7/28/2015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34AEC7-558D-49F6-934B-D054560794C3}" type="slidenum">
              <a:rPr lang="en-US" smtClean="0"/>
              <a:t>‹#›</a:t>
            </a:fld>
            <a:endParaRPr lang="en-US" dirty="0"/>
          </a:p>
        </p:txBody>
      </p:sp>
      <p:cxnSp>
        <p:nvCxnSpPr>
          <p:cNvPr id="7" name="Straight Connector 6"/>
          <p:cNvCxnSpPr/>
          <p:nvPr/>
        </p:nvCxnSpPr>
        <p:spPr>
          <a:xfrm>
            <a:off x="548640" y="2725675"/>
            <a:ext cx="588645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42900" y="1255014"/>
            <a:ext cx="3028950" cy="3259836"/>
          </a:xfrm>
        </p:spPr>
        <p:txBody>
          <a:bodyPr>
            <a:normAutofit/>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86150" y="1255014"/>
            <a:ext cx="3028950" cy="3259836"/>
          </a:xfrm>
        </p:spPr>
        <p:txBody>
          <a:bodyPr>
            <a:normAutofit/>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02F964-19A2-47AA-B9AD-BCCAD5D2D78E}" type="datetimeFigureOut">
              <a:rPr lang="en-US" smtClean="0"/>
              <a:t>7/28/2015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34AEC7-558D-49F6-934B-D054560794C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42900" y="1257300"/>
            <a:ext cx="294894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828800"/>
            <a:ext cx="2948940" cy="268605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46145" y="1257300"/>
            <a:ext cx="3068955"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1500" b="0" kern="1200" dirty="0" smtClean="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46145" y="1828800"/>
            <a:ext cx="3068955" cy="268605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02F964-19A2-47AA-B9AD-BCCAD5D2D78E}" type="datetimeFigureOut">
              <a:rPr lang="en-US" smtClean="0"/>
              <a:t>7/28/2015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E34AEC7-558D-49F6-934B-D054560794C3}" type="slidenum">
              <a:rPr lang="en-US" smtClean="0"/>
              <a:t>‹#›</a:t>
            </a:fld>
            <a:endParaRPr lang="en-US" dirty="0"/>
          </a:p>
        </p:txBody>
      </p:sp>
      <p:cxnSp>
        <p:nvCxnSpPr>
          <p:cNvPr id="11" name="Straight Connector 10"/>
          <p:cNvCxnSpPr/>
          <p:nvPr/>
        </p:nvCxnSpPr>
        <p:spPr>
          <a:xfrm>
            <a:off x="3371850" y="1268730"/>
            <a:ext cx="0" cy="32461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02F964-19A2-47AA-B9AD-BCCAD5D2D78E}" type="datetimeFigureOut">
              <a:rPr lang="en-US" smtClean="0"/>
              <a:t>7/28/2015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E34AEC7-558D-49F6-934B-D054560794C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02F964-19A2-47AA-B9AD-BCCAD5D2D78E}" type="datetimeFigureOut">
              <a:rPr lang="en-US" smtClean="0"/>
              <a:t>7/28/2015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E34AEC7-558D-49F6-934B-D054560794C3}"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594060"/>
            <a:ext cx="1604772" cy="946404"/>
          </a:xfrm>
        </p:spPr>
        <p:txBody>
          <a:bodyPr anchor="b">
            <a:noAutofit/>
          </a:bodyPr>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2228850" y="594060"/>
            <a:ext cx="4286250" cy="392079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1" y="1597916"/>
            <a:ext cx="1604772" cy="2916935"/>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02F964-19A2-47AA-B9AD-BCCAD5D2D78E}" type="datetimeFigureOut">
              <a:rPr lang="en-US" smtClean="0"/>
              <a:t>7/28/2015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34AEC7-558D-49F6-934B-D054560794C3}" type="slidenum">
              <a:rPr lang="en-US" smtClean="0"/>
              <a:t>‹#›</a:t>
            </a:fld>
            <a:endParaRPr lang="en-US" dirty="0"/>
          </a:p>
        </p:txBody>
      </p:sp>
      <p:cxnSp>
        <p:nvCxnSpPr>
          <p:cNvPr id="9" name="Straight Connector 8"/>
          <p:cNvCxnSpPr/>
          <p:nvPr/>
        </p:nvCxnSpPr>
        <p:spPr>
          <a:xfrm>
            <a:off x="2082449" y="594060"/>
            <a:ext cx="0" cy="392079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594360"/>
            <a:ext cx="1607010" cy="948690"/>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p:cNvSpPr>
          <p:nvPr>
            <p:ph type="pic" idx="1"/>
          </p:nvPr>
        </p:nvSpPr>
        <p:spPr>
          <a:xfrm>
            <a:off x="2171700" y="628652"/>
            <a:ext cx="4400550" cy="3805061"/>
          </a:xfrm>
          <a:solidFill>
            <a:schemeClr val="bg2"/>
          </a:solidFill>
          <a:ln w="57150">
            <a:solidFill>
              <a:srgbClr val="FFFFFF"/>
            </a:solidFill>
            <a:miter lim="800000"/>
          </a:ln>
          <a:effectLst>
            <a:outerShdw blurRad="50800" dist="12700" dir="5400000" algn="t" rotWithShape="0">
              <a:prstClr val="black">
                <a:alpha val="59000"/>
              </a:prstClr>
            </a:outerShdw>
          </a:effectLst>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342900" y="1600200"/>
            <a:ext cx="1604772" cy="28575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02F964-19A2-47AA-B9AD-BCCAD5D2D78E}" type="datetimeFigureOut">
              <a:rPr lang="en-US" smtClean="0"/>
              <a:t>7/28/2015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34AEC7-558D-49F6-934B-D054560794C3}" type="slidenum">
              <a:rPr lang="en-US" smtClean="0"/>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6858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Placeholder 1"/>
          <p:cNvSpPr>
            <a:spLocks noGrp="1"/>
          </p:cNvSpPr>
          <p:nvPr>
            <p:ph type="title"/>
          </p:nvPr>
        </p:nvSpPr>
        <p:spPr>
          <a:xfrm>
            <a:off x="342900" y="400050"/>
            <a:ext cx="6172200" cy="7429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2900" y="1200150"/>
            <a:ext cx="6172200" cy="33718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689229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1"/>
              </a:solidFill>
            </a:endParaRPr>
          </a:p>
        </p:txBody>
      </p:sp>
      <p:sp>
        <p:nvSpPr>
          <p:cNvPr id="4" name="Date Placeholder 3"/>
          <p:cNvSpPr>
            <a:spLocks noGrp="1"/>
          </p:cNvSpPr>
          <p:nvPr>
            <p:ph type="dt" sz="half" idx="2"/>
          </p:nvPr>
        </p:nvSpPr>
        <p:spPr>
          <a:xfrm>
            <a:off x="342900" y="13716"/>
            <a:ext cx="2171700" cy="246888"/>
          </a:xfrm>
          <a:prstGeom prst="rect">
            <a:avLst/>
          </a:prstGeom>
        </p:spPr>
        <p:txBody>
          <a:bodyPr vert="horz" lIns="91440" tIns="45720" rIns="91440" bIns="45720" rtlCol="0" anchor="ctr"/>
          <a:lstStyle>
            <a:lvl1pPr algn="l">
              <a:defRPr sz="900" b="0" i="0">
                <a:solidFill>
                  <a:srgbClr val="FFFFFF"/>
                </a:solidFill>
                <a:latin typeface="Helvetica Neue"/>
                <a:cs typeface="Helvetica Neue"/>
              </a:defRPr>
            </a:lvl1pPr>
          </a:lstStyle>
          <a:p>
            <a:fld id="{4902F964-19A2-47AA-B9AD-BCCAD5D2D78E}" type="datetimeFigureOut">
              <a:rPr lang="en-US" smtClean="0"/>
              <a:pPr/>
              <a:t>7/28/2015</a:t>
            </a:fld>
            <a:endParaRPr lang="en-US" dirty="0"/>
          </a:p>
        </p:txBody>
      </p:sp>
      <p:sp>
        <p:nvSpPr>
          <p:cNvPr id="5" name="Footer Placeholder 4"/>
          <p:cNvSpPr>
            <a:spLocks noGrp="1"/>
          </p:cNvSpPr>
          <p:nvPr>
            <p:ph type="ftr" sz="quarter" idx="3"/>
          </p:nvPr>
        </p:nvSpPr>
        <p:spPr>
          <a:xfrm>
            <a:off x="2571750" y="13716"/>
            <a:ext cx="3086100" cy="246888"/>
          </a:xfrm>
          <a:prstGeom prst="rect">
            <a:avLst/>
          </a:prstGeom>
        </p:spPr>
        <p:txBody>
          <a:bodyPr vert="horz" lIns="91440" tIns="45720" rIns="91440" bIns="45720" rtlCol="0" anchor="ctr"/>
          <a:lstStyle>
            <a:lvl1pPr algn="ctr">
              <a:defRPr sz="900">
                <a:solidFill>
                  <a:srgbClr val="FFFFFF"/>
                </a:solidFill>
                <a:latin typeface="Helvetica Neue"/>
                <a:cs typeface="Helvetica Neue"/>
              </a:defRPr>
            </a:lvl1pPr>
          </a:lstStyle>
          <a:p>
            <a:endParaRPr lang="en-US" dirty="0"/>
          </a:p>
        </p:txBody>
      </p:sp>
      <p:sp>
        <p:nvSpPr>
          <p:cNvPr id="6" name="Slide Number Placeholder 5"/>
          <p:cNvSpPr>
            <a:spLocks noGrp="1"/>
          </p:cNvSpPr>
          <p:nvPr>
            <p:ph type="sldNum" sz="quarter" idx="4"/>
          </p:nvPr>
        </p:nvSpPr>
        <p:spPr>
          <a:xfrm>
            <a:off x="5715000" y="13716"/>
            <a:ext cx="800100" cy="246888"/>
          </a:xfrm>
          <a:prstGeom prst="rect">
            <a:avLst/>
          </a:prstGeom>
        </p:spPr>
        <p:txBody>
          <a:bodyPr vert="horz" lIns="91440" tIns="45720" rIns="91440" bIns="45720" rtlCol="0" anchor="ctr"/>
          <a:lstStyle>
            <a:lvl1pPr algn="l">
              <a:defRPr sz="1050" b="0" i="0">
                <a:solidFill>
                  <a:srgbClr val="FFFFFF"/>
                </a:solidFill>
                <a:latin typeface="Helvetica Neue"/>
                <a:cs typeface="Helvetica Neue"/>
              </a:defRPr>
            </a:lvl1pPr>
          </a:lstStyle>
          <a:p>
            <a:fld id="{2E34AEC7-558D-49F6-934B-D054560794C3}" type="slidenum">
              <a:rPr lang="en-US" smtClean="0"/>
              <a:pPr/>
              <a:t>‹#›</a:t>
            </a:fld>
            <a:endParaRPr lang="en-US" dirty="0"/>
          </a:p>
        </p:txBody>
      </p:sp>
      <p:pic>
        <p:nvPicPr>
          <p:cNvPr id="12" name="Picture 11" descr="4C_BigBug_SidebySide_LGP_WIPr2_lrg.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26430" y="4501904"/>
            <a:ext cx="1028700" cy="641597"/>
          </a:xfrm>
          <a:prstGeom prst="rect">
            <a:avLst/>
          </a:prstGeom>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Lst>
  <p:timing>
    <p:tnLst>
      <p:par>
        <p:cTn id="1" dur="indefinite" restart="never" nodeType="tmRoot"/>
      </p:par>
    </p:tnLst>
  </p:timing>
  <p:txStyles>
    <p:titleStyle>
      <a:lvl1pPr algn="l" defTabSz="685800" rtl="0" eaLnBrk="1" latinLnBrk="0" hangingPunct="1">
        <a:spcBef>
          <a:spcPct val="0"/>
        </a:spcBef>
        <a:buNone/>
        <a:defRPr sz="2700" b="0" i="0" kern="1200" spc="-75" baseline="0">
          <a:solidFill>
            <a:schemeClr val="tx2"/>
          </a:solidFill>
          <a:latin typeface="Helvetica Neue Medium"/>
          <a:ea typeface="+mj-ea"/>
          <a:cs typeface="Helvetica Neue Medium"/>
        </a:defRPr>
      </a:lvl1pPr>
    </p:titleStyle>
    <p:bodyStyle>
      <a:lvl1pPr marL="137160" indent="-137160" algn="l" defTabSz="685800" rtl="0" eaLnBrk="1" latinLnBrk="0" hangingPunct="1">
        <a:spcBef>
          <a:spcPct val="20000"/>
        </a:spcBef>
        <a:buClr>
          <a:schemeClr val="accent1"/>
        </a:buClr>
        <a:buSzPct val="85000"/>
        <a:buFont typeface="Arial" pitchFamily="34" charset="0"/>
        <a:buChar char="•"/>
        <a:defRPr sz="1500" b="0" i="0" kern="1200">
          <a:solidFill>
            <a:schemeClr val="accent3"/>
          </a:solidFill>
          <a:latin typeface="Helvetica Neue"/>
          <a:ea typeface="+mn-ea"/>
          <a:cs typeface="Helvetica Neue"/>
        </a:defRPr>
      </a:lvl1pPr>
      <a:lvl2pPr marL="342900" indent="-137160" algn="l" defTabSz="685800" rtl="0" eaLnBrk="1" latinLnBrk="0" hangingPunct="1">
        <a:spcBef>
          <a:spcPct val="20000"/>
        </a:spcBef>
        <a:buClr>
          <a:schemeClr val="accent1"/>
        </a:buClr>
        <a:buSzPct val="85000"/>
        <a:buFont typeface="Arial" pitchFamily="34" charset="0"/>
        <a:buChar char="•"/>
        <a:defRPr sz="1350" b="0" i="0" kern="1200">
          <a:solidFill>
            <a:schemeClr val="accent3"/>
          </a:solidFill>
          <a:latin typeface="Helvetica Neue"/>
          <a:ea typeface="+mn-ea"/>
          <a:cs typeface="Helvetica Neue"/>
        </a:defRPr>
      </a:lvl2pPr>
      <a:lvl3pPr marL="548640" indent="-137160" algn="l" defTabSz="685800" rtl="0" eaLnBrk="1" latinLnBrk="0" hangingPunct="1">
        <a:spcBef>
          <a:spcPct val="20000"/>
        </a:spcBef>
        <a:buClr>
          <a:schemeClr val="accent1"/>
        </a:buClr>
        <a:buSzPct val="90000"/>
        <a:buFont typeface="Arial" pitchFamily="34" charset="0"/>
        <a:buChar char="•"/>
        <a:defRPr sz="1200" b="0" i="0" kern="1200">
          <a:solidFill>
            <a:schemeClr val="accent3"/>
          </a:solidFill>
          <a:latin typeface="Helvetica Neue"/>
          <a:ea typeface="+mn-ea"/>
          <a:cs typeface="Helvetica Neue"/>
        </a:defRPr>
      </a:lvl3pPr>
      <a:lvl4pPr marL="754380" indent="-137160" algn="l" defTabSz="685800" rtl="0" eaLnBrk="1" latinLnBrk="0" hangingPunct="1">
        <a:spcBef>
          <a:spcPct val="20000"/>
        </a:spcBef>
        <a:buClr>
          <a:schemeClr val="accent1"/>
        </a:buClr>
        <a:buFont typeface="Arial" pitchFamily="34" charset="0"/>
        <a:buChar char="•"/>
        <a:defRPr sz="1050" b="0" i="0" kern="1200">
          <a:solidFill>
            <a:schemeClr val="accent3"/>
          </a:solidFill>
          <a:latin typeface="Helvetica Neue"/>
          <a:ea typeface="+mn-ea"/>
          <a:cs typeface="Helvetica Neue"/>
        </a:defRPr>
      </a:lvl4pPr>
      <a:lvl5pPr marL="891540" indent="-102870" algn="l" defTabSz="685800" rtl="0" eaLnBrk="1" latinLnBrk="0" hangingPunct="1">
        <a:spcBef>
          <a:spcPct val="20000"/>
        </a:spcBef>
        <a:buClr>
          <a:schemeClr val="accent1"/>
        </a:buClr>
        <a:buSzPct val="100000"/>
        <a:buFont typeface="Arial" pitchFamily="34" charset="0"/>
        <a:buChar char="•"/>
        <a:defRPr sz="900" b="0" i="0" kern="1200" baseline="0">
          <a:solidFill>
            <a:schemeClr val="accent3"/>
          </a:solidFill>
          <a:latin typeface="Helvetica Neue"/>
          <a:ea typeface="+mn-ea"/>
          <a:cs typeface="Helvetica Neue"/>
        </a:defRPr>
      </a:lvl5pPr>
      <a:lvl6pPr marL="1028700" indent="-137160" algn="l" defTabSz="685800" rtl="0" eaLnBrk="1" latinLnBrk="0" hangingPunct="1">
        <a:spcBef>
          <a:spcPct val="20000"/>
        </a:spcBef>
        <a:buClr>
          <a:schemeClr val="accent1"/>
        </a:buClr>
        <a:buFont typeface="Arial" pitchFamily="34" charset="0"/>
        <a:buChar char="•"/>
        <a:defRPr sz="975" kern="1200">
          <a:solidFill>
            <a:schemeClr val="tx1"/>
          </a:solidFill>
          <a:latin typeface="+mn-lt"/>
          <a:ea typeface="+mn-ea"/>
          <a:cs typeface="+mn-cs"/>
        </a:defRPr>
      </a:lvl6pPr>
      <a:lvl7pPr marL="1165860" indent="-137160" algn="l" defTabSz="685800" rtl="0" eaLnBrk="1" latinLnBrk="0" hangingPunct="1">
        <a:spcBef>
          <a:spcPct val="20000"/>
        </a:spcBef>
        <a:buClr>
          <a:schemeClr val="accent1"/>
        </a:buClr>
        <a:buFont typeface="Arial" pitchFamily="34" charset="0"/>
        <a:buChar char="•"/>
        <a:defRPr sz="975" kern="1200">
          <a:solidFill>
            <a:schemeClr val="tx1"/>
          </a:solidFill>
          <a:latin typeface="+mn-lt"/>
          <a:ea typeface="+mn-ea"/>
          <a:cs typeface="+mn-cs"/>
        </a:defRPr>
      </a:lvl7pPr>
      <a:lvl8pPr marL="1303020" indent="-137160" algn="l" defTabSz="685800" rtl="0" eaLnBrk="1" latinLnBrk="0" hangingPunct="1">
        <a:spcBef>
          <a:spcPct val="20000"/>
        </a:spcBef>
        <a:buClr>
          <a:schemeClr val="accent1"/>
        </a:buClr>
        <a:buFont typeface="Arial" pitchFamily="34" charset="0"/>
        <a:buChar char="•"/>
        <a:defRPr sz="975" kern="1200">
          <a:solidFill>
            <a:schemeClr val="tx1"/>
          </a:solidFill>
          <a:latin typeface="+mn-lt"/>
          <a:ea typeface="+mn-ea"/>
          <a:cs typeface="+mn-cs"/>
        </a:defRPr>
      </a:lvl8pPr>
      <a:lvl9pPr marL="1440180" indent="-137160" algn="l" defTabSz="685800" rtl="0" eaLnBrk="1" latinLnBrk="0" hangingPunct="1">
        <a:spcBef>
          <a:spcPct val="20000"/>
        </a:spcBef>
        <a:buClr>
          <a:schemeClr val="accent1"/>
        </a:buClr>
        <a:buFont typeface="Arial" pitchFamily="34" charset="0"/>
        <a:buChar char="•"/>
        <a:defRPr sz="975"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826538"/>
      </p:ext>
    </p:extLst>
  </p:cSld>
  <p:clrMap bg1="lt1" tx1="dk1" bg2="lt2" tx2="dk2" accent1="accent1" accent2="accent2" accent3="accent3" accent4="accent4" accent5="accent5" accent6="accent6" hlink="hlink" folHlink="folHlink"/>
  <p:sldLayoutIdLst>
    <p:sldLayoutId id="2147483803" r:id="rId1"/>
    <p:sldLayoutId id="2147483805" r:id="rId2"/>
    <p:sldLayoutId id="2147483804" r:id="rId3"/>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a:latin typeface="Tw Cen MT" panose="020B0602020104020603" pitchFamily="34" charset="0"/>
              </a:rPr>
              <a:t>TMS to ICL - Real Time </a:t>
            </a:r>
            <a:r>
              <a:rPr lang="en-US" sz="2400" dirty="0" smtClean="0">
                <a:latin typeface="Tw Cen MT" panose="020B0602020104020603" pitchFamily="34" charset="0"/>
              </a:rPr>
              <a:t>Messages</a:t>
            </a:r>
            <a:endParaRPr lang="en-US" sz="2400" dirty="0"/>
          </a:p>
        </p:txBody>
      </p:sp>
      <p:sp>
        <p:nvSpPr>
          <p:cNvPr id="3" name="Subtitle 2"/>
          <p:cNvSpPr>
            <a:spLocks noGrp="1"/>
          </p:cNvSpPr>
          <p:nvPr>
            <p:ph type="subTitle" idx="1"/>
          </p:nvPr>
        </p:nvSpPr>
        <p:spPr/>
        <p:txBody>
          <a:bodyPr/>
          <a:lstStyle/>
          <a:p>
            <a:r>
              <a:rPr lang="en-US" dirty="0" smtClean="0"/>
              <a:t>June 2015</a:t>
            </a:r>
            <a:endParaRPr lang="en-US" dirty="0"/>
          </a:p>
        </p:txBody>
      </p:sp>
    </p:spTree>
    <p:extLst>
      <p:ext uri="{BB962C8B-B14F-4D97-AF65-F5344CB8AC3E}">
        <p14:creationId xmlns:p14="http://schemas.microsoft.com/office/powerpoint/2010/main" val="2105853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6172200" cy="742950"/>
          </a:xfrm>
        </p:spPr>
        <p:txBody>
          <a:bodyPr/>
          <a:lstStyle/>
          <a:p>
            <a:r>
              <a:rPr lang="en-US" dirty="0" smtClean="0">
                <a:latin typeface="Tw Cen MT" panose="020B0602020104020603" pitchFamily="34" charset="0"/>
              </a:rPr>
              <a:t>ICL to TMS – Inbound Messages</a:t>
            </a:r>
            <a:endParaRPr lang="en-US" dirty="0">
              <a:latin typeface="Tw Cen MT" panose="020B06020201040206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207404157"/>
              </p:ext>
            </p:extLst>
          </p:nvPr>
        </p:nvGraphicFramePr>
        <p:xfrm>
          <a:off x="0" y="798481"/>
          <a:ext cx="6858000" cy="4287869"/>
        </p:xfrm>
        <a:graphic>
          <a:graphicData uri="http://schemas.openxmlformats.org/drawingml/2006/table">
            <a:tbl>
              <a:tblPr firstRow="1" firstCol="1" bandRow="1"/>
              <a:tblGrid>
                <a:gridCol w="330869"/>
                <a:gridCol w="1073531"/>
                <a:gridCol w="660304"/>
                <a:gridCol w="796375"/>
                <a:gridCol w="1261169"/>
                <a:gridCol w="531395"/>
                <a:gridCol w="867277"/>
                <a:gridCol w="1337080"/>
              </a:tblGrid>
              <a:tr h="371203">
                <a:tc>
                  <a:txBody>
                    <a:bodyPr/>
                    <a:lstStyle/>
                    <a:p>
                      <a:pPr marL="0" marR="0" algn="ctr">
                        <a:spcBef>
                          <a:spcPts val="0"/>
                        </a:spcBef>
                        <a:spcAft>
                          <a:spcPts val="0"/>
                        </a:spcAft>
                      </a:pPr>
                      <a:r>
                        <a:rPr lang="en-US" sz="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a:t>
                      </a:r>
                      <a:endParaRPr lang="en-US" sz="800" dirty="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Interface Name</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spcBef>
                          <a:spcPts val="0"/>
                        </a:spcBef>
                        <a:spcAft>
                          <a:spcPts val="0"/>
                        </a:spcAft>
                      </a:pPr>
                      <a:r>
                        <a:rPr lang="en-US" sz="800" b="1">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AS-IS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Business Criticality</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800" b="1">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(1-5 – 1 Low 5- High)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spcBef>
                          <a:spcPts val="0"/>
                        </a:spcBef>
                        <a:spcAft>
                          <a:spcPts val="0"/>
                        </a:spcAft>
                      </a:pPr>
                      <a:r>
                        <a:rPr lang="en-US" sz="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Priority</a:t>
                      </a:r>
                      <a:endParaRPr lang="en-US" sz="800" dirty="0">
                        <a:effectLst/>
                        <a:latin typeface="Tw Cen MT" panose="020B0602020104020603"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(High/Medium/Low)</a:t>
                      </a:r>
                      <a:endParaRPr lang="en-US" sz="800" dirty="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Timing</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spcBef>
                          <a:spcPts val="0"/>
                        </a:spcBef>
                        <a:spcAft>
                          <a:spcPts val="0"/>
                        </a:spcAft>
                      </a:pPr>
                      <a:r>
                        <a:rPr lang="en-US" sz="800" dirty="0" smtClean="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To – BE </a:t>
                      </a:r>
                    </a:p>
                    <a:p>
                      <a:pPr marL="0" marR="0" algn="ctr">
                        <a:spcBef>
                          <a:spcPts val="0"/>
                        </a:spcBef>
                        <a:spcAft>
                          <a:spcPts val="0"/>
                        </a:spcAft>
                      </a:pPr>
                      <a:r>
                        <a:rPr lang="en-US" sz="800" dirty="0" smtClean="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Frequency</a:t>
                      </a:r>
                    </a:p>
                    <a:p>
                      <a:pPr marL="0" marR="0" algn="ctr">
                        <a:spcBef>
                          <a:spcPts val="0"/>
                        </a:spcBef>
                        <a:spcAft>
                          <a:spcPts val="0"/>
                        </a:spcAft>
                      </a:pPr>
                      <a:r>
                        <a:rPr lang="en-US" sz="800" dirty="0" smtClean="0">
                          <a:solidFill>
                            <a:srgbClr val="000000"/>
                          </a:solidFill>
                          <a:effectLst/>
                          <a:latin typeface="Tw Cen MT" panose="020B0602020104020603" pitchFamily="34" charset="0"/>
                          <a:ea typeface="Calibri" panose="020F0502020204030204" pitchFamily="34" charset="0"/>
                          <a:cs typeface="Times New Roman" panose="02020603050405020304" pitchFamily="18" charset="0"/>
                        </a:rPr>
                        <a:t>Requirements</a:t>
                      </a:r>
                      <a:endParaRPr lang="en-US" sz="800" dirty="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spcBef>
                          <a:spcPts val="0"/>
                        </a:spcBef>
                        <a:spcAft>
                          <a:spcPts val="0"/>
                        </a:spcAft>
                      </a:pPr>
                      <a:r>
                        <a:rPr lang="en-US" sz="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Conditions (if any)</a:t>
                      </a:r>
                      <a:endParaRPr lang="en-US" sz="800" dirty="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262082">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1.a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Shipment Plan</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Real-time</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5</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High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N/A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Between 15 to 30 mins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spcBef>
                          <a:spcPts val="0"/>
                        </a:spcBef>
                        <a:spcAft>
                          <a:spcPts val="0"/>
                        </a:spcAft>
                      </a:pPr>
                      <a:r>
                        <a:rPr lang="en-US" sz="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When </a:t>
                      </a:r>
                      <a:r>
                        <a:rPr lang="en-US" sz="800" dirty="0" err="1">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eFQA</a:t>
                      </a:r>
                      <a:r>
                        <a:rPr lang="en-US" sz="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 is less than 1 day  or Route change</a:t>
                      </a:r>
                      <a:endParaRPr lang="en-US" sz="800" dirty="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24164">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1.b</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Shipment Plan (Initial)</a:t>
                      </a:r>
                      <a:endParaRPr lang="en-US" sz="800" dirty="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Real time</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5</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High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N/A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Once a Day</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 </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When EFQA is between 1 day and 15 days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 </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082">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2.a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Processing Plan</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Real-time</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5</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High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N/A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Between 15 to 30 mins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When eFQA is less than 1 day  or Route Change</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082">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2.b</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Processing Plan(Initial)</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Real-time</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5</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High</a:t>
                      </a:r>
                      <a:endParaRPr lang="en-US" sz="800" dirty="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N/A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Once a Day</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 When EFQA is between 1 day and 15 days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082">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3</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Vehicle Summary</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Real-time</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5</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High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N/A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Maximum 15 Minutes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en-US" sz="800">
                        <a:effectLst/>
                        <a:latin typeface="Tw Cen MT" panose="020B0602020104020603" pitchFamily="34"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082">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4</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Vehicle Events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Real-time</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5</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High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N/A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Maximum 15 Minutes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en-US" sz="800">
                        <a:effectLst/>
                        <a:latin typeface="Tw Cen MT" panose="020B0602020104020603" pitchFamily="34"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082">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5</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Rail Shipments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Real-time</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3</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Medium</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N/A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Maximum 30 Minutes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en-US" sz="800">
                        <a:effectLst/>
                        <a:latin typeface="Tw Cen MT" panose="020B0602020104020603" pitchFamily="34"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082">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6</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Rail Inspections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Real-time</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5</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High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N/A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Maximum 15 Minutes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en-US" sz="800">
                        <a:effectLst/>
                        <a:latin typeface="Tw Cen MT" panose="020B0602020104020603" pitchFamily="34"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93123">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7</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Transit</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Real-time</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4</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Medium</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N/A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Maximum 60 minutes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Trigger: Everytime TLS adds/modifies/deletes route </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082">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8</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Invoice Voucher</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Batch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5</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High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5:00 PM PT</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Once a day</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en-US" sz="800">
                        <a:effectLst/>
                        <a:latin typeface="Tw Cen MT" panose="020B0602020104020603" pitchFamily="34"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082">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9</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VDW</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Batch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3</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Medium</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11:30 PM PT</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Every 2 Hours</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en-US" sz="800">
                        <a:effectLst/>
                        <a:latin typeface="Tw Cen MT" panose="020B0602020104020603" pitchFamily="34"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082">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10</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Vessel ETA</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Batch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3</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Medium</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8:30 PM PT</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Once a Day</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 </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en-US" sz="800">
                        <a:effectLst/>
                        <a:latin typeface="Tw Cen MT" panose="020B0602020104020603" pitchFamily="34"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082">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11</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Shipping Schedule</a:t>
                      </a:r>
                      <a:endParaRPr lang="en-US" sz="800" dirty="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Batch</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3</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Medium</a:t>
                      </a:r>
                      <a:endParaRPr lang="en-US" sz="800" dirty="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9:00 AM PT</a:t>
                      </a:r>
                      <a:endParaRPr lang="en-US" sz="80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800" dirty="0">
                          <a:solidFill>
                            <a:srgbClr val="000000"/>
                          </a:solidFill>
                          <a:effectLst/>
                          <a:latin typeface="Tw Cen MT" panose="020B0602020104020603" pitchFamily="34" charset="0"/>
                          <a:ea typeface="Times New Roman" panose="02020603050405020304" pitchFamily="18" charset="0"/>
                          <a:cs typeface="Times New Roman" panose="02020603050405020304" pitchFamily="18" charset="0"/>
                        </a:rPr>
                        <a:t>Once a Day</a:t>
                      </a:r>
                      <a:endParaRPr lang="en-US" sz="800" dirty="0">
                        <a:effectLst/>
                        <a:latin typeface="Tw Cen MT" panose="020B0602020104020603" pitchFamily="34" charset="0"/>
                        <a:ea typeface="Calibri" panose="020F0502020204030204" pitchFamily="34" charset="0"/>
                        <a:cs typeface="Times New Roman" panose="02020603050405020304" pitchFamily="18"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en-US" sz="800" dirty="0">
                        <a:effectLst/>
                        <a:latin typeface="Tw Cen MT" panose="020B0602020104020603" pitchFamily="34" charset="0"/>
                      </a:endParaRPr>
                    </a:p>
                  </a:txBody>
                  <a:tcPr marL="44366" marR="44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08310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2" y="287382"/>
            <a:ext cx="6438900" cy="742950"/>
          </a:xfrm>
        </p:spPr>
        <p:txBody>
          <a:bodyPr>
            <a:normAutofit/>
          </a:bodyPr>
          <a:lstStyle/>
          <a:p>
            <a:r>
              <a:rPr lang="en-US" sz="2400" dirty="0" smtClean="0">
                <a:latin typeface="Tw Cen MT" panose="020B0602020104020603" pitchFamily="34" charset="0"/>
              </a:rPr>
              <a:t>TMS to ICL - Real Time Outbound Messages</a:t>
            </a:r>
            <a:endParaRPr lang="en-US" sz="2400" dirty="0">
              <a:latin typeface="Tw Cen MT" panose="020B0602020104020603" pitchFamily="34" charset="0"/>
            </a:endParaRPr>
          </a:p>
        </p:txBody>
      </p:sp>
      <p:sp>
        <p:nvSpPr>
          <p:cNvPr id="3" name="Content Placeholder 2"/>
          <p:cNvSpPr>
            <a:spLocks noGrp="1"/>
          </p:cNvSpPr>
          <p:nvPr>
            <p:ph idx="1"/>
          </p:nvPr>
        </p:nvSpPr>
        <p:spPr>
          <a:xfrm>
            <a:off x="342900" y="971550"/>
            <a:ext cx="6172200" cy="3543300"/>
          </a:xfrm>
        </p:spPr>
        <p:txBody>
          <a:bodyPr>
            <a:noAutofit/>
          </a:bodyPr>
          <a:lstStyle/>
          <a:p>
            <a:pPr marL="137160" lvl="1"/>
            <a:r>
              <a:rPr lang="en-US" sz="1600" dirty="0">
                <a:latin typeface="Tw Cen MT" panose="020B0602020104020603" pitchFamily="34" charset="0"/>
              </a:rPr>
              <a:t>Assumption</a:t>
            </a:r>
          </a:p>
          <a:p>
            <a:pPr lvl="2"/>
            <a:r>
              <a:rPr lang="en-US" sz="1400" dirty="0">
                <a:latin typeface="Tw Cen MT" panose="020B0602020104020603" pitchFamily="34" charset="0"/>
              </a:rPr>
              <a:t>The data propagation requirements stated holds true and will be confirmed during the Elaboration workshops</a:t>
            </a:r>
          </a:p>
          <a:p>
            <a:r>
              <a:rPr lang="en-US" sz="1600" dirty="0" smtClean="0">
                <a:latin typeface="Tw Cen MT" panose="020B0602020104020603" pitchFamily="34" charset="0"/>
              </a:rPr>
              <a:t>Objective</a:t>
            </a:r>
          </a:p>
          <a:p>
            <a:pPr lvl="1"/>
            <a:r>
              <a:rPr lang="en-US" sz="1400" dirty="0" smtClean="0">
                <a:latin typeface="Tw Cen MT" panose="020B0602020104020603" pitchFamily="34" charset="0"/>
              </a:rPr>
              <a:t>TMS to ICL – Real time outbound messages </a:t>
            </a:r>
          </a:p>
          <a:p>
            <a:pPr marL="754380" lvl="2" indent="-342900">
              <a:buFont typeface="+mj-lt"/>
              <a:buAutoNum type="arabicPeriod"/>
            </a:pPr>
            <a:r>
              <a:rPr lang="en-US" sz="1400" dirty="0" smtClean="0">
                <a:latin typeface="Tw Cen MT" panose="020B0602020104020603" pitchFamily="34" charset="0"/>
              </a:rPr>
              <a:t>FQA</a:t>
            </a:r>
          </a:p>
          <a:p>
            <a:pPr marL="754380" lvl="2" indent="-342900">
              <a:buFont typeface="+mj-lt"/>
              <a:buAutoNum type="arabicPeriod"/>
            </a:pPr>
            <a:r>
              <a:rPr lang="en-US" sz="1400" dirty="0" smtClean="0">
                <a:latin typeface="Tw Cen MT" panose="020B0602020104020603" pitchFamily="34" charset="0"/>
              </a:rPr>
              <a:t>LPR</a:t>
            </a:r>
          </a:p>
          <a:p>
            <a:pPr marL="754380" lvl="2" indent="-342900">
              <a:buFont typeface="+mj-lt"/>
              <a:buAutoNum type="arabicPeriod"/>
            </a:pPr>
            <a:r>
              <a:rPr lang="en-US" sz="1400" dirty="0" smtClean="0">
                <a:latin typeface="Tw Cen MT" panose="020B0602020104020603" pitchFamily="34" charset="0"/>
              </a:rPr>
              <a:t>AQA</a:t>
            </a:r>
          </a:p>
          <a:p>
            <a:pPr marL="754380" lvl="2" indent="-342900">
              <a:buFont typeface="+mj-lt"/>
              <a:buAutoNum type="arabicPeriod"/>
            </a:pPr>
            <a:r>
              <a:rPr lang="en-US" sz="1400" dirty="0" smtClean="0">
                <a:latin typeface="Tw Cen MT" panose="020B0602020104020603" pitchFamily="34" charset="0"/>
              </a:rPr>
              <a:t>Dealer Allocation </a:t>
            </a:r>
          </a:p>
          <a:p>
            <a:pPr marL="754380" lvl="2" indent="-342900">
              <a:buFont typeface="+mj-lt"/>
              <a:buAutoNum type="arabicPeriod"/>
            </a:pPr>
            <a:r>
              <a:rPr lang="en-US" sz="1400" dirty="0" smtClean="0">
                <a:latin typeface="Tw Cen MT" panose="020B0602020104020603" pitchFamily="34" charset="0"/>
              </a:rPr>
              <a:t>Hold</a:t>
            </a:r>
          </a:p>
          <a:p>
            <a:pPr marL="754380" lvl="2" indent="-342900">
              <a:buFont typeface="+mj-lt"/>
              <a:buAutoNum type="arabicPeriod"/>
            </a:pPr>
            <a:r>
              <a:rPr lang="en-US" sz="1400" dirty="0" smtClean="0">
                <a:latin typeface="Tw Cen MT" panose="020B0602020104020603" pitchFamily="34" charset="0"/>
              </a:rPr>
              <a:t>Damage</a:t>
            </a:r>
          </a:p>
          <a:p>
            <a:pPr marL="754380" lvl="2" indent="-342900">
              <a:buFont typeface="+mj-lt"/>
              <a:buAutoNum type="arabicPeriod"/>
            </a:pPr>
            <a:r>
              <a:rPr lang="en-US" sz="1400" dirty="0" smtClean="0">
                <a:latin typeface="Tw Cen MT" panose="020B0602020104020603" pitchFamily="34" charset="0"/>
              </a:rPr>
              <a:t>Stop Sale</a:t>
            </a:r>
            <a:endParaRPr lang="en-US" sz="1400" dirty="0">
              <a:latin typeface="Tw Cen MT" panose="020B0602020104020603" pitchFamily="34" charset="0"/>
            </a:endParaRPr>
          </a:p>
          <a:p>
            <a:pPr marL="411480" lvl="2" indent="0">
              <a:buNone/>
            </a:pPr>
            <a:endParaRPr lang="en-US" sz="1400" smtClean="0"/>
          </a:p>
          <a:p>
            <a:pPr marL="411480" lvl="2" indent="0">
              <a:buNone/>
            </a:pPr>
            <a:r>
              <a:rPr lang="en-US" sz="1400" smtClean="0"/>
              <a:t>The </a:t>
            </a:r>
            <a:r>
              <a:rPr lang="en-US" sz="1400" dirty="0"/>
              <a:t>above attributes will be sent along with their respective vehicle indicator (such as but not limited to VIN, Unit id etc.). This will be elaborated with ICL during the elaboration workshops</a:t>
            </a:r>
          </a:p>
          <a:p>
            <a:pPr marL="411480" lvl="2" indent="0">
              <a:buNone/>
            </a:pPr>
            <a:endParaRPr lang="en-US" sz="1400" dirty="0" smtClean="0">
              <a:latin typeface="Tw Cen MT" panose="020B0602020104020603" pitchFamily="34" charset="0"/>
            </a:endParaRPr>
          </a:p>
        </p:txBody>
      </p:sp>
    </p:spTree>
    <p:extLst>
      <p:ext uri="{BB962C8B-B14F-4D97-AF65-F5344CB8AC3E}">
        <p14:creationId xmlns:p14="http://schemas.microsoft.com/office/powerpoint/2010/main" val="19131842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323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GP PPT Template - Style 1-16x9">
  <a:themeElements>
    <a:clrScheme name="Toyota Colors">
      <a:dk1>
        <a:srgbClr val="141313"/>
      </a:dk1>
      <a:lt1>
        <a:srgbClr val="FFFFFF"/>
      </a:lt1>
      <a:dk2>
        <a:srgbClr val="B50E20"/>
      </a:dk2>
      <a:lt2>
        <a:srgbClr val="DDDEDD"/>
      </a:lt2>
      <a:accent1>
        <a:srgbClr val="8D8E8D"/>
      </a:accent1>
      <a:accent2>
        <a:srgbClr val="636463"/>
      </a:accent2>
      <a:accent3>
        <a:srgbClr val="3C3C3B"/>
      </a:accent3>
      <a:accent4>
        <a:srgbClr val="740D18"/>
      </a:accent4>
      <a:accent5>
        <a:srgbClr val="500B11"/>
      </a:accent5>
      <a:accent6>
        <a:srgbClr val="FED517"/>
      </a:accent6>
      <a:hlink>
        <a:srgbClr val="0000FF"/>
      </a:hlink>
      <a:folHlink>
        <a:srgbClr val="63BDDE"/>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oyota Blank">
  <a:themeElements>
    <a:clrScheme name="Toyota 1">
      <a:dk1>
        <a:srgbClr val="0D0B0A"/>
      </a:dk1>
      <a:lt1>
        <a:srgbClr val="FFFFFF"/>
      </a:lt1>
      <a:dk2>
        <a:srgbClr val="CC0926"/>
      </a:dk2>
      <a:lt2>
        <a:srgbClr val="CECFCD"/>
      </a:lt2>
      <a:accent1>
        <a:srgbClr val="8D8E8D"/>
      </a:accent1>
      <a:accent2>
        <a:srgbClr val="636463"/>
      </a:accent2>
      <a:accent3>
        <a:srgbClr val="3C3C3B"/>
      </a:accent3>
      <a:accent4>
        <a:srgbClr val="870A21"/>
      </a:accent4>
      <a:accent5>
        <a:srgbClr val="4E0714"/>
      </a:accent5>
      <a:accent6>
        <a:srgbClr val="F6BC1C"/>
      </a:accent6>
      <a:hlink>
        <a:srgbClr val="0000FF"/>
      </a:hlink>
      <a:folHlink>
        <a:srgbClr val="63BDD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x0043_M4 xmlns="5f7590a5-6bda-487e-8e16-ccd9422ab089" xsi:nil="true"/>
    <_x0043_M5 xmlns="5f7590a5-6bda-487e-8e16-ccd9422ab089" xsi:nil="true"/>
    <_x0043_M10 xmlns="5f7590a5-6bda-487e-8e16-ccd9422ab089" xsi:nil="true"/>
    <UnmappedDocuments xmlns="5f7590a5-6bda-487e-8e16-ccd9422ab089">false</UnmappedDocuments>
    <_x0043_M6 xmlns="5f7590a5-6bda-487e-8e16-ccd9422ab089" xsi:nil="true"/>
    <Functional_x0020_Modules xmlns="5f7590a5-6bda-487e-8e16-ccd9422ab089" xsi:nil="true"/>
    <Functional_x0020_Module2 xmlns="5f7590a5-6bda-487e-8e16-ccd9422ab089" xsi:nil="true"/>
    <CopyToPath xmlns="5f7590a5-6bda-487e-8e16-ccd9422ab089">https://cognizant20.cognizant.com/cts/Cognizant Community/DSC/TMSLocalizationProject/Virtual Showroom</CopyToPath>
    <AverageRating xmlns="5f7590a5-6bda-487e-8e16-ccd9422ab089" xsi:nil="true"/>
    <ReasonforRejection xmlns="5f7590a5-6bda-487e-8e16-ccd9422ab089" xsi:nil="true"/>
    <FolderPath xmlns="5f7590a5-6bda-487e-8e16-ccd9422ab089" xsi:nil="true"/>
    <_x0043_M7 xmlns="5f7590a5-6bda-487e-8e16-ccd9422ab089" xsi:nil="true"/>
    <Phase xmlns="5f7590a5-6bda-487e-8e16-ccd9422ab089" xsi:nil="true"/>
    <MBID xmlns="5f7590a5-6bda-487e-8e16-ccd9422ab089">DS_a3104d86-d92d-43e6-8e74-7b453f791863</MBID>
    <BaselinedVersions xmlns="5f7590a5-6bda-487e-8e16-ccd9422ab089" xsi:nil="true"/>
    <_x0043_M1 xmlns="5f7590a5-6bda-487e-8e16-ccd9422ab089" xsi:nil="true"/>
    <Processes xmlns="5f7590a5-6bda-487e-8e16-ccd9422ab089" xsi:nil="true"/>
    <ClientSupplied xmlns="5f7590a5-6bda-487e-8e16-ccd9422ab089">false</ClientSupplied>
    <_x0043_M2 xmlns="5f7590a5-6bda-487e-8e16-ccd9422ab089" xsi:nil="true"/>
    <AccountID xmlns="5f7590a5-6bda-487e-8e16-ccd9422ab089" xsi:nil="true"/>
    <SubProjectID xmlns="5f7590a5-6bda-487e-8e16-ccd9422ab089" xsi:nil="true"/>
    <_x0043_M3 xmlns="5f7590a5-6bda-487e-8e16-ccd9422ab089" xsi:nil="true"/>
    <ApprovalStatus xmlns="5f7590a5-6bda-487e-8e16-ccd9422ab089">Approved</ApprovalStatus>
    <CreatedTime xmlns="5f7590a5-6bda-487e-8e16-ccd9422ab089">2014-11-06T03:37:50+00:00</CreatedTime>
    <Releases xmlns="5f7590a5-6bda-487e-8e16-ccd9422ab089" xsi:nil="true"/>
    <Tags xmlns="5f7590a5-6bda-487e-8e16-ccd9422ab089" xsi:nil="true"/>
    <CheckedOutPath xmlns="5f7590a5-6bda-487e-8e16-ccd9422ab089" xsi:nil="true"/>
    <_x0043_M8 xmlns="5f7590a5-6bda-487e-8e16-ccd9422ab089" xsi:nil="true"/>
    <Rating1 xmlns="5f7590a5-6bda-487e-8e16-ccd9422ab089" xsi:nil="true"/>
    <_x0043_M9 xmlns="5f7590a5-6bda-487e-8e16-ccd9422ab089" xsi:nil="true"/>
    <Activities xmlns="5f7590a5-6bda-487e-8e16-ccd9422ab089" xsi:nil="true"/>
    <CopySource xmlns="5f7590a5-6bda-487e-8e16-ccd9422ab089" xsi:nil="true"/>
    <Rating2 xmlns="5f7590a5-6bda-487e-8e16-ccd9422ab089" xsi:nil="true"/>
    <LatestDownloads xmlns="5f7590a5-6bda-487e-8e16-ccd9422ab089" xsi:nil="true"/>
    <ArtifactStatus xmlns="5f7590a5-6bda-487e-8e16-ccd9422ab089" xsi:nil="true"/>
    <Comments xmlns="5f7590a5-6bda-487e-8e16-ccd9422ab089">CTS\289593</Comments>
    <Rating3 xmlns="5f7590a5-6bda-487e-8e16-ccd9422ab089" xsi:nil="true"/>
    <Work_x0020_request xmlns="5f7590a5-6bda-487e-8e16-ccd9422ab089" xsi:nil="true"/>
    <Rating4 xmlns="5f7590a5-6bda-487e-8e16-ccd9422ab089" xsi:nil="true"/>
    <AssociateID xmlns="5f7590a5-6bda-487e-8e16-ccd9422ab089">CTS\289593</AssociateID>
    <ViewCount xmlns="5f7590a5-6bda-487e-8e16-ccd9422ab089" xsi:nil="true"/>
    <Rating5 xmlns="5f7590a5-6bda-487e-8e16-ccd9422ab089" xsi:nil="true"/>
    <ProjectID xmlns="5f7590a5-6bda-487e-8e16-ccd9422ab089" xsi:nil="true"/>
    <Role xmlns="5f7590a5-6bda-487e-8e16-ccd9422ab089" xsi:nil="true"/>
    <FolderId xmlns="5f7590a5-6bda-487e-8e16-ccd9422ab089" xsi:nil="true"/>
    <Functional_x0020_Module3 xmlns="5f7590a5-6bda-487e-8e16-ccd9422ab089" xsi:nil="true"/>
    <_dlc_DocId xmlns="8df44bae-038f-4ef4-8e88-59fe23882131">25R4Z53AYQRA-3384-96</_dlc_DocId>
    <_dlc_DocIdUrl xmlns="8df44bae-038f-4ef4-8e88-59fe23882131">
      <Url>https://cognizant20.cognizant.com/cts/Cognizant Community/DSC/_layouts/DocIdRedir.aspx?ID=25R4Z53AYQRA-3384-96</Url>
      <Description>25R4Z53AYQRA-3384-96</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21D104EDC95148A54A4E14861B7D9C" ma:contentTypeVersion="46" ma:contentTypeDescription="Create a new document." ma:contentTypeScope="" ma:versionID="e22df7a971541363792d28f23b16e643">
  <xsd:schema xmlns:xsd="http://www.w3.org/2001/XMLSchema" xmlns:xs="http://www.w3.org/2001/XMLSchema" xmlns:p="http://schemas.microsoft.com/office/2006/metadata/properties" xmlns:ns2="8df44bae-038f-4ef4-8e88-59fe23882131" xmlns:ns3="5f7590a5-6bda-487e-8e16-ccd9422ab089" targetNamespace="http://schemas.microsoft.com/office/2006/metadata/properties" ma:root="true" ma:fieldsID="4eddbd322c9e8a1cbf8830de2e872181" ns2:_="" ns3:_="">
    <xsd:import namespace="8df44bae-038f-4ef4-8e88-59fe23882131"/>
    <xsd:import namespace="5f7590a5-6bda-487e-8e16-ccd9422ab089"/>
    <xsd:element name="properties">
      <xsd:complexType>
        <xsd:sequence>
          <xsd:element name="documentManagement">
            <xsd:complexType>
              <xsd:all>
                <xsd:element ref="ns2:_dlc_DocId" minOccurs="0"/>
                <xsd:element ref="ns2:_dlc_DocIdUrl" minOccurs="0"/>
                <xsd:element ref="ns2:_dlc_DocIdPersistId" minOccurs="0"/>
                <xsd:element ref="ns3:AccountID" minOccurs="0"/>
                <xsd:element ref="ns3:ProjectID" minOccurs="0"/>
                <xsd:element ref="ns3:SubProjectID" minOccurs="0"/>
                <xsd:element ref="ns3:AssociateID" minOccurs="0"/>
                <xsd:element ref="ns3:Role" minOccurs="0"/>
                <xsd:element ref="ns3:CreatedTime" minOccurs="0"/>
                <xsd:element ref="ns3:Processes" minOccurs="0"/>
                <xsd:element ref="ns3:Phase" minOccurs="0"/>
                <xsd:element ref="ns3:Activities" minOccurs="0"/>
                <xsd:element ref="ns3:Releases" minOccurs="0"/>
                <xsd:element ref="ns3:Functional_x0020_Modules" minOccurs="0"/>
                <xsd:element ref="ns3:Functional_x0020_Module2" minOccurs="0"/>
                <xsd:element ref="ns3:Functional_x0020_Module3" minOccurs="0"/>
                <xsd:element ref="ns3:ViewCount" minOccurs="0"/>
                <xsd:element ref="ns3:CheckedOutPath" minOccurs="0"/>
                <xsd:element ref="ns3:ApprovalStatus" minOccurs="0"/>
                <xsd:element ref="ns3:Work_x0020_request" minOccurs="0"/>
                <xsd:element ref="ns3:Tags" minOccurs="0"/>
                <xsd:element ref="ns3:ArtifactStatus" minOccurs="0"/>
                <xsd:element ref="ns3:UnmappedDocuments" minOccurs="0"/>
                <xsd:element ref="ns3:CopySource" minOccurs="0"/>
                <xsd:element ref="ns3:CopyToPath" minOccurs="0"/>
                <xsd:element ref="ns3:Comments" minOccurs="0"/>
                <xsd:element ref="ns3:Rating1" minOccurs="0"/>
                <xsd:element ref="ns3:Rating2" minOccurs="0"/>
                <xsd:element ref="ns3:Rating3" minOccurs="0"/>
                <xsd:element ref="ns3:Rating4" minOccurs="0"/>
                <xsd:element ref="ns3:Rating5" minOccurs="0"/>
                <xsd:element ref="ns3:ClientSupplied" minOccurs="0"/>
                <xsd:element ref="ns3:LatestDownloads" minOccurs="0"/>
                <xsd:element ref="ns3:BaselinedVersions" minOccurs="0"/>
                <xsd:element ref="ns3:AverageRating" minOccurs="0"/>
                <xsd:element ref="ns3:ReasonforRejection" minOccurs="0"/>
                <xsd:element ref="ns3:FolderId" minOccurs="0"/>
                <xsd:element ref="ns3:FolderPath" minOccurs="0"/>
                <xsd:element ref="ns3:MBID" minOccurs="0"/>
                <xsd:element ref="ns3:_x0043_M1" minOccurs="0"/>
                <xsd:element ref="ns3:_x0043_M2" minOccurs="0"/>
                <xsd:element ref="ns3:_x0043_M3" minOccurs="0"/>
                <xsd:element ref="ns3:_x0043_M4" minOccurs="0"/>
                <xsd:element ref="ns3:_x0043_M5" minOccurs="0"/>
                <xsd:element ref="ns3:_x0043_M6" minOccurs="0"/>
                <xsd:element ref="ns3:_x0043_M7" minOccurs="0"/>
                <xsd:element ref="ns3:_x0043_M8" minOccurs="0"/>
                <xsd:element ref="ns3:_x0043_M9" minOccurs="0"/>
                <xsd:element ref="ns3:_x0043_M1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f44bae-038f-4ef4-8e88-59fe2388213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f7590a5-6bda-487e-8e16-ccd9422ab089" elementFormDefault="qualified">
    <xsd:import namespace="http://schemas.microsoft.com/office/2006/documentManagement/types"/>
    <xsd:import namespace="http://schemas.microsoft.com/office/infopath/2007/PartnerControls"/>
    <xsd:element name="AccountID" ma:index="11" nillable="true" ma:displayName="AccountID" ma:internalName="AccountID">
      <xsd:simpleType>
        <xsd:restriction base="dms:Text"/>
      </xsd:simpleType>
    </xsd:element>
    <xsd:element name="ProjectID" ma:index="12" nillable="true" ma:displayName="ProjectID" ma:internalName="ProjectID">
      <xsd:simpleType>
        <xsd:restriction base="dms:Text"/>
      </xsd:simpleType>
    </xsd:element>
    <xsd:element name="SubProjectID" ma:index="13" nillable="true" ma:displayName="SubProjectID" ma:internalName="SubProjectID">
      <xsd:simpleType>
        <xsd:restriction base="dms:Text"/>
      </xsd:simpleType>
    </xsd:element>
    <xsd:element name="AssociateID" ma:index="14" nillable="true" ma:displayName="AssociateID" ma:internalName="AssociateID">
      <xsd:simpleType>
        <xsd:restriction base="dms:Text"/>
      </xsd:simpleType>
    </xsd:element>
    <xsd:element name="Role" ma:index="15" nillable="true" ma:displayName="Role" ma:internalName="Role">
      <xsd:simpleType>
        <xsd:restriction base="dms:Text"/>
      </xsd:simpleType>
    </xsd:element>
    <xsd:element name="CreatedTime" ma:index="16" nillable="true" ma:displayName="CreatedTime" ma:internalName="CreatedTime">
      <xsd:simpleType>
        <xsd:restriction base="dms:DateTime"/>
      </xsd:simpleType>
    </xsd:element>
    <xsd:element name="Processes" ma:index="17" nillable="true" ma:displayName="Processes" ma:internalName="Processes">
      <xsd:simpleType>
        <xsd:restriction base="dms:Text"/>
      </xsd:simpleType>
    </xsd:element>
    <xsd:element name="Phase" ma:index="18" nillable="true" ma:displayName="Phase" ma:internalName="Phase">
      <xsd:simpleType>
        <xsd:restriction base="dms:Text"/>
      </xsd:simpleType>
    </xsd:element>
    <xsd:element name="Activities" ma:index="19" nillable="true" ma:displayName="Activities" ma:internalName="Activities">
      <xsd:simpleType>
        <xsd:restriction base="dms:Text"/>
      </xsd:simpleType>
    </xsd:element>
    <xsd:element name="Releases" ma:index="20" nillable="true" ma:displayName="Releases" ma:internalName="Releases">
      <xsd:simpleType>
        <xsd:restriction base="dms:Text"/>
      </xsd:simpleType>
    </xsd:element>
    <xsd:element name="Functional_x0020_Modules" ma:index="21" nillable="true" ma:displayName="Functional Modules" ma:internalName="Functional_x0020_Modules">
      <xsd:simpleType>
        <xsd:restriction base="dms:Text"/>
      </xsd:simpleType>
    </xsd:element>
    <xsd:element name="Functional_x0020_Module2" ma:index="22" nillable="true" ma:displayName="Functional Module2" ma:internalName="Functional_x0020_Module2">
      <xsd:simpleType>
        <xsd:restriction base="dms:Text"/>
      </xsd:simpleType>
    </xsd:element>
    <xsd:element name="Functional_x0020_Module3" ma:index="23" nillable="true" ma:displayName="Functional Module3" ma:internalName="Functional_x0020_Module3">
      <xsd:simpleType>
        <xsd:restriction base="dms:Text"/>
      </xsd:simpleType>
    </xsd:element>
    <xsd:element name="ViewCount" ma:index="24" nillable="true" ma:displayName="ViewCount" ma:internalName="ViewCount">
      <xsd:simpleType>
        <xsd:restriction base="dms:Unknown"/>
      </xsd:simpleType>
    </xsd:element>
    <xsd:element name="CheckedOutPath" ma:index="25" nillable="true" ma:displayName="CheckedOutPath" ma:internalName="CheckedOutPath">
      <xsd:simpleType>
        <xsd:restriction base="dms:Text"/>
      </xsd:simpleType>
    </xsd:element>
    <xsd:element name="ApprovalStatus" ma:index="26" nillable="true" ma:displayName="ApprovalStatus" ma:internalName="ApprovalStatus">
      <xsd:simpleType>
        <xsd:restriction base="dms:Text"/>
      </xsd:simpleType>
    </xsd:element>
    <xsd:element name="Work_x0020_request" ma:index="27" nillable="true" ma:displayName="Work request" ma:internalName="Work_x0020_request">
      <xsd:simpleType>
        <xsd:restriction base="dms:Text"/>
      </xsd:simpleType>
    </xsd:element>
    <xsd:element name="Tags" ma:index="28" nillable="true" ma:displayName="Tags" ma:internalName="Tags">
      <xsd:simpleType>
        <xsd:restriction base="dms:Note">
          <xsd:maxLength value="255"/>
        </xsd:restriction>
      </xsd:simpleType>
    </xsd:element>
    <xsd:element name="ArtifactStatus" ma:index="29" nillable="true" ma:displayName="ArtifactStatus" ma:internalName="ArtifactStatus">
      <xsd:simpleType>
        <xsd:restriction base="dms:Text"/>
      </xsd:simpleType>
    </xsd:element>
    <xsd:element name="UnmappedDocuments" ma:index="30" nillable="true" ma:displayName="UnmappedDocuments" ma:internalName="UnmappedDocuments">
      <xsd:simpleType>
        <xsd:restriction base="dms:Text"/>
      </xsd:simpleType>
    </xsd:element>
    <xsd:element name="CopySource" ma:index="31" nillable="true" ma:displayName="CopySource" ma:internalName="CopySource">
      <xsd:simpleType>
        <xsd:restriction base="dms:Text"/>
      </xsd:simpleType>
    </xsd:element>
    <xsd:element name="CopyToPath" ma:index="32" nillable="true" ma:displayName="CopyToPath" ma:internalName="CopyToPath">
      <xsd:simpleType>
        <xsd:restriction base="dms:Text"/>
      </xsd:simpleType>
    </xsd:element>
    <xsd:element name="Comments" ma:index="33" nillable="true" ma:displayName="Comments" ma:internalName="Comments">
      <xsd:simpleType>
        <xsd:restriction base="dms:Note">
          <xsd:maxLength value="255"/>
        </xsd:restriction>
      </xsd:simpleType>
    </xsd:element>
    <xsd:element name="Rating1" ma:index="34" nillable="true" ma:displayName="Rating1" ma:internalName="Rating1">
      <xsd:simpleType>
        <xsd:restriction base="dms:Unknown"/>
      </xsd:simpleType>
    </xsd:element>
    <xsd:element name="Rating2" ma:index="35" nillable="true" ma:displayName="Rating2" ma:internalName="Rating2">
      <xsd:simpleType>
        <xsd:restriction base="dms:Unknown"/>
      </xsd:simpleType>
    </xsd:element>
    <xsd:element name="Rating3" ma:index="36" nillable="true" ma:displayName="Rating3" ma:internalName="Rating3">
      <xsd:simpleType>
        <xsd:restriction base="dms:Unknown"/>
      </xsd:simpleType>
    </xsd:element>
    <xsd:element name="Rating4" ma:index="37" nillable="true" ma:displayName="Rating4" ma:internalName="Rating4">
      <xsd:simpleType>
        <xsd:restriction base="dms:Unknown"/>
      </xsd:simpleType>
    </xsd:element>
    <xsd:element name="Rating5" ma:index="38" nillable="true" ma:displayName="Rating5" ma:internalName="Rating5">
      <xsd:simpleType>
        <xsd:restriction base="dms:Unknown"/>
      </xsd:simpleType>
    </xsd:element>
    <xsd:element name="ClientSupplied" ma:index="39" nillable="true" ma:displayName="ClientSupplied" ma:internalName="ClientSupplied">
      <xsd:simpleType>
        <xsd:restriction base="dms:Text"/>
      </xsd:simpleType>
    </xsd:element>
    <xsd:element name="LatestDownloads" ma:index="40" nillable="true" ma:displayName="LatestDownloads" ma:internalName="LatestDownloads">
      <xsd:simpleType>
        <xsd:restriction base="dms:DateTime"/>
      </xsd:simpleType>
    </xsd:element>
    <xsd:element name="BaselinedVersions" ma:index="41" nillable="true" ma:displayName="BaselinedVersions" ma:internalName="BaselinedVersions">
      <xsd:simpleType>
        <xsd:restriction base="dms:Text"/>
      </xsd:simpleType>
    </xsd:element>
    <xsd:element name="AverageRating" ma:index="42" nillable="true" ma:displayName="AverageRating" ma:internalName="AverageRating">
      <xsd:simpleType>
        <xsd:restriction base="dms:Text"/>
      </xsd:simpleType>
    </xsd:element>
    <xsd:element name="ReasonforRejection" ma:index="43" nillable="true" ma:displayName="ReasonforRejection" ma:internalName="ReasonforRejection">
      <xsd:simpleType>
        <xsd:restriction base="dms:Text"/>
      </xsd:simpleType>
    </xsd:element>
    <xsd:element name="FolderId" ma:index="44" nillable="true" ma:displayName="FolderId" ma:internalName="FolderId">
      <xsd:simpleType>
        <xsd:restriction base="dms:Text"/>
      </xsd:simpleType>
    </xsd:element>
    <xsd:element name="FolderPath" ma:index="45" nillable="true" ma:displayName="FolderPath" ma:internalName="FolderPath">
      <xsd:simpleType>
        <xsd:restriction base="dms:Text"/>
      </xsd:simpleType>
    </xsd:element>
    <xsd:element name="MBID" ma:index="46" nillable="true" ma:displayName="MBID" ma:internalName="MBID">
      <xsd:simpleType>
        <xsd:restriction base="dms:Text"/>
      </xsd:simpleType>
    </xsd:element>
    <xsd:element name="_x0043_M1" ma:index="47" nillable="true" ma:displayName="CM1" ma:internalName="_x0043_M1">
      <xsd:simpleType>
        <xsd:restriction base="dms:Text"/>
      </xsd:simpleType>
    </xsd:element>
    <xsd:element name="_x0043_M2" ma:index="48" nillable="true" ma:displayName="CM2" ma:internalName="_x0043_M2">
      <xsd:simpleType>
        <xsd:restriction base="dms:Text"/>
      </xsd:simpleType>
    </xsd:element>
    <xsd:element name="_x0043_M3" ma:index="49" nillable="true" ma:displayName="CM3" ma:internalName="_x0043_M3">
      <xsd:simpleType>
        <xsd:restriction base="dms:Text"/>
      </xsd:simpleType>
    </xsd:element>
    <xsd:element name="_x0043_M4" ma:index="50" nillable="true" ma:displayName="CM4" ma:internalName="_x0043_M4">
      <xsd:simpleType>
        <xsd:restriction base="dms:Text"/>
      </xsd:simpleType>
    </xsd:element>
    <xsd:element name="_x0043_M5" ma:index="51" nillable="true" ma:displayName="CM5" ma:internalName="_x0043_M5">
      <xsd:simpleType>
        <xsd:restriction base="dms:Text"/>
      </xsd:simpleType>
    </xsd:element>
    <xsd:element name="_x0043_M6" ma:index="52" nillable="true" ma:displayName="CM6" ma:internalName="_x0043_M6">
      <xsd:simpleType>
        <xsd:restriction base="dms:Text"/>
      </xsd:simpleType>
    </xsd:element>
    <xsd:element name="_x0043_M7" ma:index="53" nillable="true" ma:displayName="CM7" ma:internalName="_x0043_M7">
      <xsd:simpleType>
        <xsd:restriction base="dms:Text"/>
      </xsd:simpleType>
    </xsd:element>
    <xsd:element name="_x0043_M8" ma:index="54" nillable="true" ma:displayName="CM8" ma:internalName="_x0043_M8">
      <xsd:simpleType>
        <xsd:restriction base="dms:Text"/>
      </xsd:simpleType>
    </xsd:element>
    <xsd:element name="_x0043_M9" ma:index="55" nillable="true" ma:displayName="CM9" ma:internalName="_x0043_M9">
      <xsd:simpleType>
        <xsd:restriction base="dms:Text"/>
      </xsd:simpleType>
    </xsd:element>
    <xsd:element name="_x0043_M10" ma:index="56" nillable="true" ma:displayName="CM10" ma:internalName="_x0043_M10">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C245A1-0B31-4EAD-A52A-061BA660D8BA}">
  <ds:schemaRefs>
    <ds:schemaRef ds:uri="http://purl.org/dc/elements/1.1/"/>
    <ds:schemaRef ds:uri="http://schemas.microsoft.com/office/2006/documentManagement/types"/>
    <ds:schemaRef ds:uri="http://www.w3.org/XML/1998/namespace"/>
    <ds:schemaRef ds:uri="5f7590a5-6bda-487e-8e16-ccd9422ab089"/>
    <ds:schemaRef ds:uri="http://purl.org/dc/term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8df44bae-038f-4ef4-8e88-59fe23882131"/>
  </ds:schemaRefs>
</ds:datastoreItem>
</file>

<file path=customXml/itemProps2.xml><?xml version="1.0" encoding="utf-8"?>
<ds:datastoreItem xmlns:ds="http://schemas.openxmlformats.org/officeDocument/2006/customXml" ds:itemID="{268AD911-C2FB-41F9-98A9-6A273A3475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f44bae-038f-4ef4-8e88-59fe23882131"/>
    <ds:schemaRef ds:uri="5f7590a5-6bda-487e-8e16-ccd9422ab0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B246F4-2F70-4CD1-AA41-30B7659373A7}">
  <ds:schemaRefs>
    <ds:schemaRef ds:uri="http://schemas.microsoft.com/sharepoint/events"/>
  </ds:schemaRefs>
</ds:datastoreItem>
</file>

<file path=customXml/itemProps4.xml><?xml version="1.0" encoding="utf-8"?>
<ds:datastoreItem xmlns:ds="http://schemas.openxmlformats.org/officeDocument/2006/customXml" ds:itemID="{BA49CF43-2A0D-4C1B-B064-9DF8A17713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LGP PPT Template - Style 1-16x9.potx</Template>
  <TotalTime>1750</TotalTime>
  <Words>302</Words>
  <Application>Microsoft Office PowerPoint</Application>
  <PresentationFormat>Custom</PresentationFormat>
  <Paragraphs>128</Paragraphs>
  <Slides>4</Slides>
  <Notes>0</Notes>
  <HiddenSlides>0</HiddenSlides>
  <MMClips>0</MMClips>
  <ScaleCrop>false</ScaleCrop>
  <HeadingPairs>
    <vt:vector size="4" baseType="variant">
      <vt:variant>
        <vt:lpstr>Theme</vt:lpstr>
      </vt:variant>
      <vt:variant>
        <vt:i4>2</vt:i4>
      </vt:variant>
      <vt:variant>
        <vt:lpstr>Slide Titles</vt:lpstr>
      </vt:variant>
      <vt:variant>
        <vt:i4>4</vt:i4>
      </vt:variant>
    </vt:vector>
  </HeadingPairs>
  <TitlesOfParts>
    <vt:vector size="6" baseType="lpstr">
      <vt:lpstr>LGP PPT Template - Style 1-16x9</vt:lpstr>
      <vt:lpstr>Toyota Blank</vt:lpstr>
      <vt:lpstr>TMS to ICL - Real Time Messages</vt:lpstr>
      <vt:lpstr>ICL to TMS – Inbound Messages</vt:lpstr>
      <vt:lpstr>TMS to ICL - Real Time Outbound Messages</vt:lpstr>
      <vt:lpstr>PowerPoint Presentation</vt:lpstr>
    </vt:vector>
  </TitlesOfParts>
  <Company>Toyota Motor Sales, USA,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Technology Solutions</dc:title>
  <dc:creator>158541</dc:creator>
  <dc:description>Helvetica Neue should be installed</dc:description>
  <cp:lastModifiedBy>Darshit Marwah (TMS)</cp:lastModifiedBy>
  <cp:revision>57</cp:revision>
  <cp:lastPrinted>2015-06-08T16:54:30Z</cp:lastPrinted>
  <dcterms:created xsi:type="dcterms:W3CDTF">2014-02-27T23:09:06Z</dcterms:created>
  <dcterms:modified xsi:type="dcterms:W3CDTF">2015-07-29T02:13:50Z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0x0101007E21D104EDC95148A54A4E14861B7D9C</vt:lpwstr>
  </property>
  <property fmtid="{D5CDD505-2E9C-101B-9397-08002B2CF9AE}" pid="3" name="_dlc_DocIdItemGuid">
    <vt:lpwstr>a3104d86-d92d-43e6-8e74-7b453f791863</vt:lpwstr>
  </property>
</Properties>
</file>